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7" r:id="rId2"/>
    <p:sldId id="260" r:id="rId3"/>
    <p:sldId id="279" r:id="rId4"/>
    <p:sldId id="261" r:id="rId5"/>
    <p:sldId id="278" r:id="rId6"/>
    <p:sldId id="264" r:id="rId7"/>
    <p:sldId id="265" r:id="rId8"/>
    <p:sldId id="267" r:id="rId9"/>
    <p:sldId id="269" r:id="rId10"/>
    <p:sldId id="270" r:id="rId11"/>
    <p:sldId id="271" r:id="rId12"/>
    <p:sldId id="280" r:id="rId13"/>
    <p:sldId id="281" r:id="rId14"/>
    <p:sldId id="282" r:id="rId15"/>
    <p:sldId id="283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8479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6354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87759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237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76298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3156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6565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023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548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4131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3548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0867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316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2648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3165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8391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775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xmlns="" id="{A9286AD2-18A9-4868-A4E3-7A2097A208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 smtClean="0"/>
              <a:t>Electric </a:t>
            </a:r>
            <a:r>
              <a:rPr lang="en-US" dirty="0"/>
              <a:t>V</a:t>
            </a:r>
            <a:r>
              <a:rPr lang="en-US" dirty="0" smtClean="0"/>
              <a:t>ehicle Price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Prediction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4928" y="4570058"/>
            <a:ext cx="5308143" cy="555734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---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Chetan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Phartale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 Batch 34 )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E7A7CD63-7EC3-44F3-95D0-595C4019FF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74" y="1283235"/>
            <a:ext cx="4977479" cy="368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partition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 Firstly all the categorical data is converted into numerical using Label </a:t>
            </a:r>
            <a:r>
              <a:rPr lang="en-IN" dirty="0"/>
              <a:t>E</a:t>
            </a:r>
            <a:r>
              <a:rPr lang="en-IN" dirty="0" smtClean="0"/>
              <a:t>ncoder.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 After conversion the partition is </a:t>
            </a:r>
            <a:r>
              <a:rPr lang="en-IN" dirty="0"/>
              <a:t>done </a:t>
            </a:r>
            <a:r>
              <a:rPr lang="en-IN" dirty="0" smtClean="0"/>
              <a:t>using ‘</a:t>
            </a:r>
            <a:r>
              <a:rPr lang="en-IN" dirty="0" err="1" smtClean="0"/>
              <a:t>train_test_split</a:t>
            </a:r>
            <a:r>
              <a:rPr lang="en-IN" dirty="0" smtClean="0"/>
              <a:t>’ from </a:t>
            </a:r>
            <a:r>
              <a:rPr lang="en-IN" dirty="0" err="1" smtClean="0"/>
              <a:t>Sklearn</a:t>
            </a:r>
            <a:r>
              <a:rPr lang="en-IN" dirty="0" smtClean="0"/>
              <a:t> library.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 70% data is kept in train, whereas 30% is used for test.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586" y="3962873"/>
            <a:ext cx="4803821" cy="265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446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smtClean="0"/>
              <a:t>Machine Learning model</a:t>
            </a: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To perform the machine learning ‘Random Forest regression’ Model is used.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 After performing grid search we have used the best parameters for pruning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 smtClean="0"/>
              <a:t>Number of trees are 10. 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 smtClean="0"/>
              <a:t>Min sample split is kept as 5.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 smtClean="0"/>
              <a:t>Min leaf split is kept as 3.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 smtClean="0"/>
              <a:t>And number of braches are assigned as 3.</a:t>
            </a:r>
          </a:p>
          <a:p>
            <a:pPr marL="457200" indent="-457200">
              <a:buFont typeface="+mj-lt"/>
              <a:buAutoNum type="arabicPeriod"/>
            </a:pPr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7843" y="3401766"/>
            <a:ext cx="5729848" cy="245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415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smtClean="0"/>
              <a:t>Model train &amp; test accuracy</a:t>
            </a: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 We performed various machine learning models on this dataset.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 As the accuracy of Random Forest model is satisfactory for both train and test data, we chose results of that model to present.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8931937"/>
              </p:ext>
            </p:extLst>
          </p:nvPr>
        </p:nvGraphicFramePr>
        <p:xfrm>
          <a:off x="1329100" y="3656048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Model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Train accuracy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Test Accuracy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Decision Tree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81%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74%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FF0000"/>
                          </a:solidFill>
                        </a:rPr>
                        <a:t>Random Forest</a:t>
                      </a:r>
                      <a:endParaRPr lang="en-IN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FF0000"/>
                          </a:solidFill>
                        </a:rPr>
                        <a:t>88%</a:t>
                      </a:r>
                      <a:endParaRPr lang="en-IN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FF0000"/>
                          </a:solidFill>
                        </a:rPr>
                        <a:t>81%</a:t>
                      </a:r>
                      <a:endParaRPr lang="en-IN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Gradient Boosting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83%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78%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53749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smtClean="0"/>
              <a:t>Important variables</a:t>
            </a: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Top 5 important variables for this analysis are.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/>
              <a:t> 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463" y="2811926"/>
            <a:ext cx="8198410" cy="345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3688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Analysis and Summery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Rounded Rectangle 3"/>
          <p:cNvSpPr/>
          <p:nvPr/>
        </p:nvSpPr>
        <p:spPr>
          <a:xfrm>
            <a:off x="677334" y="1527994"/>
            <a:ext cx="6220497" cy="12651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 smtClean="0"/>
              <a:t>Based on data visualization, cars having dual motors, rapid charge, Higher range have high price.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77335" y="4869383"/>
            <a:ext cx="6220496" cy="11719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 smtClean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 smtClean="0"/>
              <a:t>High Influence variables according to </a:t>
            </a:r>
            <a:r>
              <a:rPr lang="en-IN" dirty="0"/>
              <a:t>M</a:t>
            </a:r>
            <a:r>
              <a:rPr lang="en-IN" dirty="0" smtClean="0"/>
              <a:t>odel are: Acceleration per sec, Top Speed, Segment </a:t>
            </a:r>
            <a:r>
              <a:rPr lang="en-IN" dirty="0"/>
              <a:t>and </a:t>
            </a:r>
            <a:r>
              <a:rPr lang="en-IN" dirty="0" smtClean="0"/>
              <a:t>Efficiency, </a:t>
            </a:r>
            <a:r>
              <a:rPr lang="en-IN" dirty="0"/>
              <a:t>Power Transmission,. 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8" name="Rounded Rectangle 7"/>
          <p:cNvSpPr/>
          <p:nvPr/>
        </p:nvSpPr>
        <p:spPr>
          <a:xfrm>
            <a:off x="677333" y="3387934"/>
            <a:ext cx="6220497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 smtClean="0"/>
              <a:t>Model can predict the price of car </a:t>
            </a:r>
            <a:r>
              <a:rPr lang="en-IN" smtClean="0"/>
              <a:t>with </a:t>
            </a:r>
            <a:r>
              <a:rPr lang="en-IN" smtClean="0"/>
              <a:t>81</a:t>
            </a:r>
            <a:r>
              <a:rPr lang="en-IN" smtClean="0"/>
              <a:t>% </a:t>
            </a:r>
            <a:r>
              <a:rPr lang="en-IN" dirty="0" smtClean="0"/>
              <a:t>accuracy.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777" y="2472051"/>
            <a:ext cx="4098165" cy="2520371"/>
          </a:xfrm>
          <a:prstGeom prst="rect">
            <a:avLst/>
          </a:prstGeom>
        </p:spPr>
      </p:pic>
      <p:sp>
        <p:nvSpPr>
          <p:cNvPr id="5" name="AutoShape 2" descr="data:image/png;base64,iVBORw0KGgoAAAANSUhEUgAAApkAAAE/CAYAAAANAtg8AAAAOXRFWHRTb2Z0d2FyZQBNYXRwbG90bGliIHZlcnNpb24zLjUuMSwgaHR0cHM6Ly9tYXRwbG90bGliLm9yZy/YYfK9AAAACXBIWXMAAAsTAAALEwEAmpwYAAAeXElEQVR4nO3de5xdZX3v8c8XAgG5KBCRgEIQULGCXAJeAKVVqXgptI0NilKoLaW1XtpDe7zwUtp6Pdpi1eOplKIoaKmISBUQaovKPYAhiAIqoNwqBJC7GMjv/LHXyM4wSfbMPMmeTD7v12tes9eznrXWbz0u8Muz1tqTqkKSJElqaZ1hFyBJkqTpx5ApSZKk5gyZkiRJas6QKUmSpOYMmZIkSWrOkClJkqTmDJmStIZL8u4kJwy7DknqF78nU9LaLMlNwNOAx/qan1VVt01yn39cVf85uerWPEmOBXasqjcOuxZJw+VMpiTBa6tq476fCQfMFpLMGObxJ2pNrVvSqmHIlKQxJHlykn9NcnuSW5O8P8m63bodkvxXkruSLE5ySpKndOu+AGwL/EeSB5L8TZL9k9wyav83JXl59/nYJKclOTnJfcDhKzr+GLUem+Tk7vOcJJXkiCQ3J7knyVFJ9kqyKMkvknyqb9vDk1yY5JNJ7k1ybZKX9a3fOsmZSe5O8uMkfzLquP11HwW8G5jfnftVXb8jkvwwyf1Jbkjyp3372D/JLUn+V5I7uvM9om/9hkn+IclPu/ouSLJht+6FSS7qzumqJPtP4H9qSauIIVOSxnYS8CiwI7A7cADwx926AB8CtgZ2Bp4BHAtQVW8Cfsbjs6P/Z8DjHQScBjwFOGUlxx/EC4CdgPnAx4H3AC8HfgP4gyQvHdX3BmAW8D7g9CSbd+u+BNzSnes84IP9IXRU3f8KfBA4tTv353d97gBeA2wKHAEcl2SPvn1sBTwZ2AZ4M/B/k2zWrfsYsCfwYmBz4G+ApUm2Ab4BvL9rPxr4SpKnjmOMJK1ChkxJgjO62bBfJDkjydOAA4F3VNWDVXUHcBxwCEBV/biqzquqR6rqTuAfgZcuf/cDubiqzqiqpfTC2HKPP6C/r6pfVtW5wIPAl6rqjqq6FfguveA64g7g41W1pKpOBa4DXp3kGcC+wP/u9rUQOAF401h1V9XDYxVSVd+oqp9Uz7eBc4H9+rosAf6uO/5ZwAPAs5OsA/wR8PaqurWqHquqi6rqEeCNwFlVdVZ37POAy4FXjWOMJK1CPj8jSXBw/0s6SfYG1gNuTzLSvA5wc7d+S+AT9ILSJt26eyZZw819n7db0fEH9PO+zw+Psbxx3/KttexboD+lN3O5NXB3Vd0/at3c5dQ9piQH0pshfRa983gScHVfl7uq6tG+5Ye6+mYBGwA/GWO32wGvS/Lavrb1gP9eWT2SVg9DpiQ90c3AI8CsUeFnxIeAAnatqruSHAx8qm/96K/teJBesAKge7Zy9G3d/m1WdvzWtkmSvqC5LXAmcBuweZJN+oLmtsCtfduOPtdllpPMBL4CHAZ8raqWJDmD3iMHK7MY+CWwA3DVqHU3A1+oqj95wlaSpgRvl0vSKFV1O71buv+QZNMk63Qv+4zcEt+E3i3dX3TPBv71qF38HHhm3/L1wAZJXp1kPeAYYOYkjt/alsDbkqyX5HX0njM9q6puBi4CPpRkgyS70ntm8pQV7OvnwJzuVjfA+vTO9U7g0W5W84BBiuoeHTgR+MfuBaR1k7yoC64nA69N8ttd+wbdS0RPH//pS1oVDJmSNLbD6AWkH9C7FX4aMLtb97fAHsC99F4+OX3Uth8Cjume8Ty6qu4F/pze84y30pvZvIUVW9HxW7uU3ktCi4EPAPOq6q5u3euBOfRmNb8KvK97/nF5vtz9vivJld0M6NuAf6d3Hm+gN0s6qKPp3VpfANwNfARYpwvAB9F7m/1OejObf43/vyZNGX4ZuyStxZIcTu+L4/cddi2Sphf/i0+SJEnNGTIlSZLUnLfLJUmS1JwzmZIkSWrOkClJkqTm/DL2KWbWrFk1Z86cYZchSZK0UldcccXiqhr9xyUAQ+aUM2fOHC6//PJhlyFJkrRSSX66vHXeLpckSVJzhkxJkiQ1Z8iUJElScz6TOcVcfeMd7PDGTwy7DEmStAb7yclvG3YJzmRKkiSpPUOmJEmSmjNkSpIkqTlDpiRJkpozZEqSJKk5Q6YkSZKaM2RKkiSpOUOmJEmSmjNkSpIkqTlDpiRJkpozZEqSJKk5Q6YkSZKaM2RKkiSpOUOmJEmSmjNkSpIkqTlDpiRJkpozZEqSJKm5aRUyk/xukkrynIb7nJPk+93nJyU5JcnVSb6f5IIkG7c6liRJ0nQxrUIm8HrgAuCQVbT/twM/r6pdqup5wJuBJavoWJIkSWusaRMyuxnFfegFv0O6tnWTfKybeVyU5K1d+15JLkpyVZLLkmzS9f1okgVd3z8d4zCzgVtHFqrquqp6pNvnG7t9LUzymSTrdu2vTHJld6xvreJhkCRJmhJmDLuAhg4Gzqmq65PcnWQP4AXA9sDuVfVoks2TrA+cCsyvqgVJNgUephdO762qvZLMBC5Mci5Qfcc4ETg3yTzgW8BJVfWjJDsD84F9qmpJkk8DhyY5G/gX4CVVdWOSzVfLSEiSJA3ZdAqZrwc+3n3+t275mcA/V9WjAFV1d5JdgNurakHXdh9AkgOAXbsACfBkYCfg+pEDVNXCJM8EDgBeDixI8iLgZcCe3TLAhsAdwAuB71TVjSPHH6vwJEcCRwLMeNJmkx4ISZKkYZsWITPJFsBvAc9LUsC69GYgr2DZmUiAjNE20v7WqvrmqH3P6V+uqgeA04HTkywFXgX8it6s5rtGbfs7yznWMqrqeOB4gJlbbLvS/pIkSVPddHkmcx7w+ararqrmVNUzgBuBK4GjkswA6G5XXwtsnWSvrm2Tbv03gT9Lsl7X/qwkG/UfJMk+STbrPq8PPBf4Kb1b5/OSbDlynCTbARcDL02yfd/xJUmSpr1pMZNJ79b4h0e1fQXYGfgZsCjJEuBfqupTSeYDn0yyIb3nMV8OnADMAa5M7573nfSe8+y3A/D/uvXrAN8AvlJVleQYes9rrkPvjfO3VNUl3a3w07v2O4BXND53SZKkKSdV3p2dSmZusW09/cCjh12GJElag/3k5LetluMkuaKq5o61brrcLpckSdIUYsiUJElSc4ZMSZIkNWfIlCRJUnOGTEmSJDVnyJQkSVJzhkxJkiQ1Z8iUJElSc4ZMSZIkNWfIlCRJUnOGTEmSJDVnyJQkSVJzhkxJkiQ1Z8iUJElSc4ZMSZIkNWfIlCRJUnOGTEmSJDU3Y9gFaFm7bL8ll5/8tmGXIUmSNCnOZEqSJKk5Q6YkSZKaM2RKkiSpOUOmJEmSmjNkSpIkqTlDpiRJkpozZEqSJKk5Q6YkSZKaM2RKkiSpOUOmJEmSmvPPSk4xP7r9Fxz4gTOGXYYkSZqizn7PwcMuYSDOZEqSJKk5Q6YkSZKaM2RKkiSpOUOmJEmSmjNkSpIkqTlDpiRJkpozZEqSJKk5Q6YkSZKaM2RKkiSpOUOmJEmSmjNkSpIkqTlDpiRJkpozZEqSJKk5Q6YkSZKaM2RKkiSpOUOmJEmSmjNkSpIkqTlDpiRJkpprEjKTbJFkYffzP0lu7Vtef8B9PDvJ+d02P0xyfIvaVnC8/ZN8fQXrD0/yqe7zOklOSnJikkx0/0k+l2Te5CqXJEma+ma02ElV3QXsBpDkWOCBqvrYOHfzCeC4qvpat59dWtQ2WV2o/GdgPeCIqqohlyRJkjTlrbLb5UleluR7Sa7uZgBndu03JflIksu6nx27TWYDt4xsX1VXd/0PT/K1JOckuS7J+/qO8cZuHwuTfCbJul37AUkuTnJlki8n2bhrf2WSa5NcAPzegKfyT8AWwGFVtbTbzwPdOVyR5D+T7N3Nwt6Q5HcmN3KSJElrvlUVMjcAPgfMr6pd6M2Y/lnf+vuqam/gU8DHu7bjgP9KcnaSv0zylL7+ewOH0pstfV2SuUl2BuYD+1TVbsBjwKFJZgHHAC+vqj2Ay4G/SrIB8C/Aa4H9gK0GOI83AHsCh1TVo33tGwHnV9WewP3A+4FXAL8L/F1fv/36HhtYCIwZQJMcmeTyJJf/6sH7BihLkiRpaltVIXNd4Maqur5bPgl4Sd/6L/X9fhFAVX0W2Bn4MrA/cMnI7CdwXlXdVVUPA6cD+wIvoxcAF3QB7mXAM4EXAs8FLuza/xDYDnhOV9OPulveJw9wHld22+49qv1XwDnd56uBb1fVku7znL5+362q3UZ+gDPHOkhVHV9Vc6tq7vobbTpAWZIkSVNbk2cyx/DgStbXWJ+r6jbgRODEJN8HnjdG/5HlACdV1bv6VyR5Lb1Q+vpR7buNsZ+VuRZ4L/DvSX67qq7p2pf0PZu5FHikq39pklU1ppIkSWuMVXm7fE7f85ZvAr7dt35+3++L4dfPS67Xfd6K3nOQt3b9XpFk8yQbAgcDFwLfAuYl2bLbZvMk2wGXAPuMHDvJk5I8i15g3D7JDt0+lwmhy1NVFwFHAd9Isu04xkCSJGmttapm3X4JHAF8uZvZW0DvDe0RM5NcSi/kjoS9A4B/SvLLbvmvq+p/um8MugD4ArAj8MWquhwgyTHAuUnWAZYAb6mqS5IcDnyp73b7MVV1fZIj6YXFxd0+R2ZKV6iqvp7kqcA5SfYb92hIkiStZbK6v5EnyU3A3KpaPGD/w7v+f7Eq65oqnrzNjvXiPx/vtz9JkqS1xdnvOXjYJfxakiuqau5Y6/yLP5IkSWputb+kUlVzxtn/c/S+DmmVSHIE8PZRzRdW1VtW1TElSZKmu7X+Tejuq5M+O+w6JEmSphNvl0uSJKk5Q6YkSZKaM2RKkiSpOUOmJEmSmjNkSpIkqTlDpiRJkpozZEqSJKk5Q6YkSZKaM2RKkiSpOUOmJEmSmjNkSpIkqTlDpiRJkpqbMewCtKydZj+Fs99z8LDLkCRJmhRnMiVJktScIVOSJEnNGTIlSZLUnCFTkiRJzRkyJUmS1JwhU5IkSc0ZMiVJktScIVOSJEnNGTIlSZLUnCFTkiRJzflnJaeYW+95kHefdtmwy5C0hvngvL2HXYIkLcOZTEmSJDVnyJQkSVJzhkxJkiQ1Z8iUJElSc4ZMSZIkNWfIlCRJUnOGTEmSJDVnyJQkSVJzhkxJkiQ1Z8iUJElSc4ZMSZIkNWfIlCRJUnOGTEmSJDVnyJQkSVJzhkxJkiQ1Z8iUJElSc4ZMSZIkNTdtQmaS9yS5JsmiJAuTvGDYNY1IMifJG4ZdhyRJ0uoyY9gFtJDkRcBrgD2q6pEks4D1h1xWvznAG4AvDrkOSZKk1WK6zGTOBhZX1SMAVbW4qm5LsmeSbye5Isk3k8wGSLJXN+N5cZKPJvl+1354kjOS/EeSG5P8RZK/SvK9JJck2bzrt0OSc7r9fjfJc7r2zyX5RJKLktyQZF5X34eB/boZ1r9c7aMjSZK0mk2XkHku8Iwk1yf5dJKXJlkP+CQwr6r2BE4EPtD1/yxwVFW9CHhs1L6eR2/Wce+u/0NVtTtwMXBY1+d44K3dfo8GPt23/WxgX3ozqx/u2t4JfLeqdquq45qdtSRJ0hQ1LW6XV9UDSfYE9gN+EzgVeD+9wHheEoB1gduTPAXYpKou6jb/Ir1AOOK/q+p+4P4k9wL/0bVfDeyaZGPgxcCXu/0CzOzb/oyqWgr8IMnTBqk/yZHAkQCbztpq4POWJEmaqqZFyASoqseA84Hzk1wNvAW4pput/LUkm61kV4/0fV7at7yU3nitA/yiqnYbYPssp8/o2o+nNzvK7B12rkG2kSRJmsqmxe3yJM9OslNf027AD4Gndi8FkWS9JL9RVffQm6V8Ydf3kPEcq6ruA25M8rpuv0ny/JVsdj+wyXiOI0mStCabFiET2Bg4KckPkiwCngu8F5gHfCTJVcBCere5Ad4MHJ/kYnqzjfeO83iHAm/u9nsNcNBK+i8CHk1ylS/+SJKktUGq1r67s0k2rqoHus/vBGZX1duHXBbQu11+xEdOGnYZktYwH5y397BLkLQWSnJFVc0da920eSZznF6d5F30zv+nwOHDLUeSJGl6WStDZlWdSu8NdEmSJK0C0+WZTEmSJE0hhkxJkiQ1Z8iUJElSc4ZMSZIkNWfIlCRJUnOGTEmSJDVnyJQkSVJzhkxJkiQ1Z8iUJElSc4ZMSZIkNWfIlCRJUnOGTEmSJDVnyJQkSVJzhkxJkiQ1Z8iUJElSczOGXYCWtc1mG/HBeXsPuwxJkqRJcSZTkiRJzRkyJUmS1JwhU5IkSc0ZMiVJktScIVOSJEnNGTIlSZLUnCFTkiRJzRkyJUmS1JwhU5IkSc0ZMiVJktScf1Zyirn3oUf4+vduHHYZWg1es/v2wy5BkqRVxplMSZIkNWfIlCRJUnOGTEmSJDVnyJQkSVJzhkxJkiQ1Z8iUJElSc4ZMSZIkNWfIlCRJUnOGTEmSJDVnyJQkSVJzhkxJkiQ1Z8iUJElSc4ZMSZIkNWfIlCRJUnOGTEmSJDVnyJQkSVJza33ITFJJvtC3PCPJnUm+Ps793JRk1mT7SJIkTQdrfcgEHgSel2TDbvkVwK1DrEeSJGmNZ8jsORt4dff59cCXRlYk2TzJGUkWJbkkya5d+xZJzk3yvSSfAdK3zRuTXJZkYZLPJFl3dZ6MJEnSsBkye/4NOCTJBsCuwKV96/4W+F5V7Qq8G/h81/4+4IKq2h04E9gWIMnOwHxgn6raDXgMOHR1nIQkSdJUMWPYBUwFVbUoyRx6s5hnjVq9L/D7Xb//6mYwnwy8BPi9rv0bSe7p+r8M2BNYkARgQ+COFR0/yZHAkQBP3WrrFqckSZI0VIbMx50JfAzYH9iirz1j9K1Rv/sFOKmq3jXogavqeOB4gJ2eu8tY+5QkSVqjeLv8cScCf1dVV49q/w7d7e4k+wOLq+q+Ue0HApt1/b8FzEuyZbdu8yTbrfLqJUmSphBnMjtVdQvwT2OsOhb4bJJFwEPAH3btfwt8KcmVwLeBn3X7+UGSY4Bzk6wDLAHeAvx01Z6BJEnS1LHWh8yq2niMtvOB87vPdwMHjdHnLuCAvqa/7Ft3KnDqGNvMmWy9kiRJawJvl0uSJKk5Q6YkSZKaM2RKkiSpOUOmJEmSmjNkSpIkqTlDpiRJkpozZEqSJKk5Q6YkSZKaM2RKkiSpOUOmJEmSmjNkSpIkqTlDpiRJkpozZEqSJKk5Q6YkSZKaM2RKkiSpOUOmJEmSmjNkSpIkqbkZwy5Ay3ryk2bymt23H3YZkiRJk+JMpiRJkpozZEqSJKk5Q6YkSZKaM2RKkiSpOUOmJEmSmjNkSpIkqTlDpiRJkpozZEqSJKk5Q6YkSZKaM2RKkiSpOf+s5BTzyJLH+NHt9w27jClrp9mbDrsESZI0AGcyJUmS1JwhU5IkSc0ZMiVJktScIVOSJEnNGTIlSZLUnCFTkiRJzRkyJUmS1JwhU5IkSc0ZMiVJktScIVOSJEnNGTIlSZLUnCFTkiRJzRkyJUmS1JwhU5IkSc0ZMiVJktScIVOSJEnNGTIlSZLUnCFTkiRJza00ZCZ5LMnCvp93du37Jbmma9swyUe75Y8mOSrJYSvY59ZJTmt5IoNKz+Ikm3XLs5NUkn37+tyZZIskn0syb4x9zEny/b7lP0ly5cg+JUmS1nYzBujzcFXtNkb7ocDHquqzAEn+FHhqVT2ysh1W1W3AE8Lb6lBVleRS4EXAWcCLge91vy9I8mxgcVXdlWSl+0vyJuCtwG9V1T2rrnJJkqQ1x4Rulyf5Y+APgPcmOSXJmcBGwKVJ5ic5NsnRXd8dk/xnkqu62b4d+mcCk6zbzX4uSLKoC6sk2T/J+UlOS3Jtd5x06/ZKclG3z8uSbJLku0l266vxwiS7LucULqQXKul+/yO90DmyfFFf35d0x7ph9Kxmkj8A3gkcUFWLu7bzkxyX5DtJftjVenqSHyV5/0TGW5IkaU0zyEzmhkkW9i1/qKpO6G4vf72qTgNI8sDIjGeSY/v6nwJ8uKq+mmQDesF2y771bwburaq9kswELkxybrdud+A3gNvoBcN9klwGnArMr6oFSTYFHgZOAA4H3pHkWcDMqlq0nHO6CHhv93lv4H3AO7rlF3fHGjEb2Bd4DnAmMHKbfzvgU8DuVfU/o/b/q6p6SZK3A18D9gTuBn6S5Liququ/c5IjgSMBtt7mGcspWZIkac0xyEzmw1W1W9/PqYPuPMkmwDZV9VWAqvplVT00qtsBwGFdkL0U2ALYqVt3WVXdUlVLgYXAHODZwO1VtaDb531V9SjwZeA1SdYD/gj43ApKuwzYPclGwHpV9QBwQ5IdeeJM5hlVtbSqfgA8ra/9TuBn9GZ0Rzuz+301cE1V3d49RnAD8IQUWVXHV9Xcqpq7+RZbrKBsSZKkNcMgM5mTsfKHGnt93lpV31ymMdkf6H++8zF69Qao0TupqoeSnAccRC/4zV3eAbu+P6YXRq/smi8BXkVvlvW6vu79NfSfz0PAgfSe47yjqk4ZY5ulo7Zfyqofc0mSpKFbpV9hVFX3AbckORggycwkTxrV7ZvAn3UzkCR5VjfDuDzXAlsn2avrv0mSkeB2AvAJYEFV3b2S8i6kd4v84m75YuDtwCVV9YQQu5zzuxN4JfDBJL89yDaSJElrg0FC5oajvsLow+M8xpuAtyVZRO829Faj1p8A/AC4snsZ6DOsYLavqn4FzAc+meQq4Dxgg27dFcB9wGcHqOtC4Jk8HjKvBJ7OsrfKV6qqbgR+BzgxyQvGs60kSdJ0lQEn7dYISbYGzgee0z3HucbZ5fm71+nnfHvYZUxZO83edNglSJKkTpIrqmrMRxSnzV/86b78/VLgPWtqwJQkSZoups1LKFX1eeDz/W1JjqD3nGW/C6vqLautMEmSpLXQtAmZY+n+GtEgz2dKkiSpoWlzu1ySJElThyFTkiRJzRkyJUmS1JwhU5IkSc0ZMiVJktScIVOSJEnNGTIlSZLUnCFTkiRJzRkyJUmS1JwhU5IkSc0ZMiVJktScIVOSJEnNzRh2AVrWzPXWZafZmw67DEmSpElxJlOSJEnNGTIlSZLUnCFTkiRJzRkyJUmS1JwhU5IkSc2lqoZdg/okuR+4bth1rIFmAYuHXcQayHGbGMdtYhy3iXHcJsZxm7jxjN12VfXUsVb4FUZTz3VVNXfYRaxpklzuuI2f4zYxjtvEOG4T47hNjOM2ca3GztvlkiRJas6QKUmSpOYMmVPP8cMuYA3luE2M4zYxjtvEOG4T47hNjOM2cU3Gzhd/JEmS1JwzmZIkSWrOkLkaJXllkuuS/DjJO8dYnySf6NYvSrLHoNtOZ5Mct5uSXJ1kYZLLV2/lwzXAuD0nycVJHkly9Hi2nc4mOW5eb8sft0O7fz4XJbkoyfMH3XY6m+S4eb0tf9wO6sZsYZLLk+w76LbT2STHbfzXW1X5sxp+gHWBnwDPBNYHrgKeO6rPq4CzgQAvBC4ddNvp+jOZcevW3QTMGvZ5TNFx2xLYC/gAcPR4tp2uP5MZN6+3lY7bi4HNus8H+u+3yY2b19tKx21jHn8kcFfgWq+3iY/bRK83ZzJXn72BH1fVDVX1K+DfgING9TkI+Hz1XAI8JcnsAbedriYzbmuzlY5bVd1RVQuAJePddhqbzLitzQYZt4uq6p5u8RLg6YNuO41NZtzWZoOM2wPVJSNgI6AG3XYam8y4TYghc/XZBri5b/mWrm2QPoNsO11NZtyg9w/IuUmuSHLkKqty6pnMNeP19rjxnrvXW8/Kxu3N9O4+TGTb6WQy4wZebyPGHLckv5vkWuAbwB+NZ9tpajLjBhO43vyLP6tPxmgb/V8Iy+szyLbT1WTGDWCfqrotyZbAeUmurarvNK1waprMNeP1tqzxnLvX2+PGHLckv0kvLI086+X1tqxBxw283vo9Ydyq6qvAV5O8BPh74OWDbjtNTWbcYALXmzOZq88twDP6lp8O3DZgn0G2na4mM25U1cjvO4Cv0rtdsDaYzDXj9fa4cZ2719uvjTluSXYFTgAOqqq7xrPtNDWZcfN6e9wKr5kuCO2QZNZ4t51mJjNuE7reDJmrzwJgpyTbJ1kfOAQ4c1SfM4HDurelXwjcW1W3D7jtdDXhcUuyUZJNAJJsBBwAfH91Fj9Ek7lmvN4mcO5ebysetyTbAqcDb6qq68ez7TQ24XHzelvpuO2YJN3nPei96HLXINtOYxMet4leb94uX02q6tEkfwF8k94bXidW1TVJjurW/zNwFr03pX8MPAQcsaJth3Aaq91kxg14Gr0pf+hd61+sqnNW8ykMxSDjlmQr4HJgU2BpknfQe9PwPq+38Y8bMAuvtxX9c/peYAvg090YPVpVc/3328TGDf/9trJx+316kw9LgIeB+d0LLV5vExi3JBO63vyLP5IkSWrO2+WSJElqzpApSZKk5gyZkiRJas6QKUmSpOYMmZIkSWrOkClJkqTmDJmSJElqzpApSZKk5v4/H2AwVKkGcMk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2610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Suggestion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The range of electric vehicles affects price highly, so lightweight &amp; economical storage batteries should introduce which will improve the range and reduce the cost.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The charging Components should be improvised to reduce the cost.</a:t>
            </a:r>
          </a:p>
          <a:p>
            <a:pPr marL="0" indent="0">
              <a:buNone/>
            </a:pPr>
            <a:endParaRPr lang="en-IN" dirty="0" smtClean="0"/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93711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060" y="599204"/>
            <a:ext cx="7768241" cy="516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8998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3C510A-B87E-E7EA-BF1F-92913431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D245410-6F50-16A7-BDB9-3106C2132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/>
              <a:t>Around 1832, </a:t>
            </a:r>
            <a:r>
              <a:rPr lang="en-US" u="sng" dirty="0"/>
              <a:t>Robert Anderson </a:t>
            </a:r>
            <a:r>
              <a:rPr lang="en-US" dirty="0"/>
              <a:t>develops the first crude electric vehicle.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smtClean="0"/>
              <a:t>After </a:t>
            </a:r>
            <a:r>
              <a:rPr lang="en-US" dirty="0"/>
              <a:t>1870s </a:t>
            </a:r>
            <a:r>
              <a:rPr lang="en-US" dirty="0" smtClean="0"/>
              <a:t>electric </a:t>
            </a:r>
            <a:r>
              <a:rPr lang="en-US" dirty="0"/>
              <a:t>cars </a:t>
            </a:r>
            <a:r>
              <a:rPr lang="en-US" dirty="0" smtClean="0"/>
              <a:t>became </a:t>
            </a:r>
            <a:r>
              <a:rPr lang="en-US" dirty="0"/>
              <a:t>practical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smtClean="0"/>
              <a:t>In </a:t>
            </a:r>
            <a:r>
              <a:rPr lang="en-US" dirty="0"/>
              <a:t>2021 almost </a:t>
            </a:r>
            <a:r>
              <a:rPr lang="en-US" dirty="0" smtClean="0"/>
              <a:t>2332 thousand electric cars </a:t>
            </a:r>
            <a:r>
              <a:rPr lang="en-US" dirty="0"/>
              <a:t>were sold in the </a:t>
            </a:r>
            <a:r>
              <a:rPr lang="en-US" dirty="0" smtClean="0"/>
              <a:t>Europe.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smtClean="0"/>
              <a:t>Europe accounts for 27.94% sale of electric cars.</a:t>
            </a:r>
          </a:p>
          <a:p>
            <a:pPr fontAlgn="base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/>
              <a:t>The Electric Vehicles market in in Europe is projected to grow by 17.78% (2022-2027</a:t>
            </a:r>
            <a:r>
              <a:rPr lang="en-US" dirty="0" smtClean="0"/>
              <a:t>).</a:t>
            </a:r>
          </a:p>
          <a:p>
            <a:pPr fontAlgn="base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smtClean="0"/>
              <a:t>Resulting </a:t>
            </a:r>
            <a:r>
              <a:rPr lang="en-US" dirty="0"/>
              <a:t>in a market volume of US$340.70bn in 2027.</a:t>
            </a:r>
          </a:p>
          <a:p>
            <a:pPr fontAlgn="base"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09156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499" y="974097"/>
            <a:ext cx="4997001" cy="48653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480" y="957832"/>
            <a:ext cx="6178032" cy="4865397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991673" y="1880315"/>
            <a:ext cx="4855335" cy="347730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879713" y="6103444"/>
            <a:ext cx="50690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Europe Is the second largest market for EVs.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7182186" y="5964944"/>
            <a:ext cx="43444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EVs encounter total of 32.3% market share in Europe.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73860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114FFC-47B7-66AA-0AD2-25685083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CAD1A8-2B62-071A-B49C-D47D45314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 The main objective of the data is to predict cost of electric vehicle based on Power transmission, Segment type</a:t>
            </a:r>
            <a:r>
              <a:rPr lang="en-IN" smtClean="0"/>
              <a:t>, Range </a:t>
            </a:r>
            <a:r>
              <a:rPr lang="en-IN" dirty="0" smtClean="0"/>
              <a:t>and Acceleration per second.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 smtClean="0"/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508" y="2874587"/>
            <a:ext cx="2202288" cy="19979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86" y="2926102"/>
            <a:ext cx="5021777" cy="3345449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3374265" y="3181082"/>
            <a:ext cx="386366" cy="27045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/>
          <p:cNvSpPr/>
          <p:nvPr/>
        </p:nvSpPr>
        <p:spPr>
          <a:xfrm>
            <a:off x="4326506" y="3271234"/>
            <a:ext cx="1053747" cy="61818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/>
          <p:cNvSpPr/>
          <p:nvPr/>
        </p:nvSpPr>
        <p:spPr>
          <a:xfrm>
            <a:off x="5699110" y="3181082"/>
            <a:ext cx="2878220" cy="141774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43409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094408" y="2583709"/>
            <a:ext cx="490714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accent1"/>
                </a:solidFill>
                <a:latin typeface="Book Antiqua" panose="02040602050305030304" pitchFamily="18" charset="0"/>
              </a:rPr>
              <a:t>Data description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094408" y="419664"/>
            <a:ext cx="3369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spc="-50" dirty="0">
                <a:solidFill>
                  <a:schemeClr val="accent1"/>
                </a:solidFill>
                <a:latin typeface="Bookman Old Style" panose="020F0302020204030204"/>
                <a:ea typeface="+mj-ea"/>
                <a:cs typeface="+mj-cs"/>
              </a:rPr>
              <a:t>Data Source </a:t>
            </a:r>
            <a:endParaRPr lang="en-IN" sz="4000" dirty="0">
              <a:solidFill>
                <a:schemeClr val="accent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94408" y="1286788"/>
            <a:ext cx="8075350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900" dirty="0"/>
              <a:t>The data is taken from </a:t>
            </a:r>
            <a:r>
              <a:rPr lang="en-US" sz="1900" dirty="0" err="1"/>
              <a:t>Kaggle</a:t>
            </a:r>
            <a:r>
              <a:rPr lang="en-US" sz="1900" dirty="0"/>
              <a:t> depository.</a:t>
            </a:r>
          </a:p>
          <a:p>
            <a:r>
              <a:rPr lang="en-US" sz="1900" dirty="0"/>
              <a:t>Here is link :-</a:t>
            </a:r>
          </a:p>
          <a:p>
            <a:r>
              <a:rPr lang="en-US" sz="1900" dirty="0"/>
              <a:t>https://www.kaggle.com/datasets/kkhandekar/cheapest-electric-cars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7930019"/>
              </p:ext>
            </p:extLst>
          </p:nvPr>
        </p:nvGraphicFramePr>
        <p:xfrm>
          <a:off x="1041759" y="3603335"/>
          <a:ext cx="8127999" cy="183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Numerical Variable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Categorical variable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800" dirty="0" smtClean="0">
                          <a:solidFill>
                            <a:srgbClr val="000000"/>
                          </a:solidFill>
                        </a:rPr>
                        <a:t>dependent variable (Y)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 dirty="0" err="1" smtClean="0">
                          <a:solidFill>
                            <a:srgbClr val="000000"/>
                          </a:solidFill>
                        </a:rPr>
                        <a:t>AccelSec</a:t>
                      </a:r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n-IN" sz="1800" dirty="0" err="1" smtClean="0">
                          <a:solidFill>
                            <a:srgbClr val="000000"/>
                          </a:solidFill>
                        </a:rPr>
                        <a:t>TopSpeed_KmH</a:t>
                      </a:r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n-IN" sz="1800" dirty="0" err="1" smtClean="0">
                          <a:solidFill>
                            <a:srgbClr val="000000"/>
                          </a:solidFill>
                        </a:rPr>
                        <a:t>FastCharge_KmH</a:t>
                      </a:r>
                      <a:r>
                        <a:rPr lang="en-IN" sz="1800" smtClean="0">
                          <a:solidFill>
                            <a:srgbClr val="000000"/>
                          </a:solidFill>
                        </a:rPr>
                        <a:t>, Range_Km</a:t>
                      </a:r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n-IN" sz="1800" dirty="0" err="1" smtClean="0">
                          <a:solidFill>
                            <a:srgbClr val="000000"/>
                          </a:solidFill>
                        </a:rPr>
                        <a:t>Efficiency_WhKm</a:t>
                      </a:r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, Seats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Brand, Model,, </a:t>
                      </a:r>
                      <a:r>
                        <a:rPr lang="en-IN" sz="1800" dirty="0" err="1" smtClean="0">
                          <a:solidFill>
                            <a:srgbClr val="000000"/>
                          </a:solidFill>
                        </a:rPr>
                        <a:t>RapidCharge</a:t>
                      </a:r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n-IN" sz="1800" dirty="0" err="1" smtClean="0">
                          <a:solidFill>
                            <a:srgbClr val="000000"/>
                          </a:solidFill>
                        </a:rPr>
                        <a:t>PowerTrain</a:t>
                      </a:r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n-IN" sz="1800" dirty="0" err="1" smtClean="0">
                          <a:solidFill>
                            <a:srgbClr val="000000"/>
                          </a:solidFill>
                        </a:rPr>
                        <a:t>PlugType</a:t>
                      </a:r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en-IN" sz="1800" dirty="0" err="1" smtClean="0">
                          <a:solidFill>
                            <a:srgbClr val="000000"/>
                          </a:solidFill>
                        </a:rPr>
                        <a:t>BodyStyle</a:t>
                      </a:r>
                      <a:r>
                        <a:rPr lang="en-IN" sz="1800" dirty="0" smtClean="0">
                          <a:solidFill>
                            <a:srgbClr val="000000"/>
                          </a:solidFill>
                        </a:rPr>
                        <a:t>, Segment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800" dirty="0" err="1" smtClean="0">
                          <a:solidFill>
                            <a:srgbClr val="000000"/>
                          </a:solidFill>
                          <a:cs typeface="Courier New" panose="02070309020205020404" pitchFamily="49" charset="0"/>
                        </a:rPr>
                        <a:t>PriceEuro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55788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89A52E-7F63-896A-80E6-F7CF985B5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37882"/>
            <a:ext cx="10058400" cy="835839"/>
          </a:xfrm>
        </p:spPr>
        <p:txBody>
          <a:bodyPr/>
          <a:lstStyle/>
          <a:p>
            <a:r>
              <a:rPr lang="en-IN" dirty="0"/>
              <a:t>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DFB7EDD-1205-BE51-7D04-9B01D349E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31831"/>
            <a:ext cx="10058400" cy="393726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 Outliers: The outliers which were present in the data are treated </a:t>
            </a:r>
            <a:r>
              <a:rPr lang="en-IN" dirty="0"/>
              <a:t>with </a:t>
            </a:r>
            <a:r>
              <a:rPr lang="en-IN" dirty="0" err="1"/>
              <a:t>Winsorizing</a:t>
            </a:r>
            <a:r>
              <a:rPr lang="en-IN" dirty="0"/>
              <a:t> </a:t>
            </a:r>
            <a:r>
              <a:rPr lang="en-IN" dirty="0" smtClean="0"/>
              <a:t>method.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 smtClean="0"/>
              <a:t> Missing Values: The missing values are replaced with mean</a:t>
            </a:r>
            <a:r>
              <a:rPr lang="en-IN" dirty="0"/>
              <a:t>.</a:t>
            </a:r>
            <a:endParaRPr lang="en-IN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208690"/>
            <a:ext cx="4363362" cy="29153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163" y="3203403"/>
            <a:ext cx="4975404" cy="302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4063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F1E9E2-2178-5FC5-ABCA-ED13E533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visualization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341574"/>
            <a:ext cx="4726463" cy="30804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0" y="2341573"/>
            <a:ext cx="4666016" cy="308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223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F1E9E2-2178-5FC5-ABCA-ED13E533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visualization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358" y="1558344"/>
            <a:ext cx="8189971" cy="4572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1245" y="1930400"/>
            <a:ext cx="2975020" cy="16734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1245" y="4018094"/>
            <a:ext cx="2975020" cy="181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526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F1E9E2-2178-5FC5-ABCA-ED13E533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visualization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0313" y="2341573"/>
            <a:ext cx="4778767" cy="30804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9079" y="2341572"/>
            <a:ext cx="4818565" cy="309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529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1104</TotalTime>
  <Words>499</Words>
  <Application>Microsoft Office PowerPoint</Application>
  <PresentationFormat>Widescreen</PresentationFormat>
  <Paragraphs>72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Book Antiqua</vt:lpstr>
      <vt:lpstr>Bookman Old Style</vt:lpstr>
      <vt:lpstr>Courier New</vt:lpstr>
      <vt:lpstr>Trebuchet MS</vt:lpstr>
      <vt:lpstr>Wingdings</vt:lpstr>
      <vt:lpstr>Wingdings 3</vt:lpstr>
      <vt:lpstr>Facet</vt:lpstr>
      <vt:lpstr>Electric Vehicle Price  Prediction</vt:lpstr>
      <vt:lpstr>Introduction</vt:lpstr>
      <vt:lpstr>PowerPoint Presentation</vt:lpstr>
      <vt:lpstr>Objective</vt:lpstr>
      <vt:lpstr>PowerPoint Presentation</vt:lpstr>
      <vt:lpstr>EDA</vt:lpstr>
      <vt:lpstr>Data visualization</vt:lpstr>
      <vt:lpstr>Data visualization</vt:lpstr>
      <vt:lpstr>Data visualization</vt:lpstr>
      <vt:lpstr>Data partition</vt:lpstr>
      <vt:lpstr>Machine Learning model</vt:lpstr>
      <vt:lpstr>Model train &amp; test accuracy</vt:lpstr>
      <vt:lpstr>Important variables</vt:lpstr>
      <vt:lpstr>Analysis and Summery</vt:lpstr>
      <vt:lpstr>Suggestion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Crime percentage  prediction</dc:title>
  <dc:creator>shivam shastri</dc:creator>
  <cp:lastModifiedBy>HP</cp:lastModifiedBy>
  <cp:revision>64</cp:revision>
  <dcterms:created xsi:type="dcterms:W3CDTF">2022-12-04T12:11:41Z</dcterms:created>
  <dcterms:modified xsi:type="dcterms:W3CDTF">2022-12-07T05:46:00Z</dcterms:modified>
</cp:coreProperties>
</file>

<file path=docProps/thumbnail.jpeg>
</file>